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42" r:id="rId2"/>
    <p:sldId id="344" r:id="rId3"/>
    <p:sldId id="345" r:id="rId4"/>
    <p:sldId id="346" r:id="rId5"/>
    <p:sldId id="347" r:id="rId6"/>
    <p:sldId id="348" r:id="rId7"/>
    <p:sldId id="349" r:id="rId8"/>
    <p:sldId id="350" r:id="rId9"/>
    <p:sldId id="351" r:id="rId10"/>
    <p:sldId id="35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CB4923DF-E11D-449D-83AA-81E84850AFBA}">
          <p14:sldIdLst/>
        </p14:section>
        <p14:section name="Abschnitt ohne Titel" id="{99635F99-38AF-44AB-AFA2-2B36D685251C}">
          <p14:sldIdLst>
            <p14:sldId id="342"/>
            <p14:sldId id="344"/>
            <p14:sldId id="345"/>
            <p14:sldId id="346"/>
            <p14:sldId id="347"/>
            <p14:sldId id="348"/>
            <p14:sldId id="349"/>
            <p14:sldId id="350"/>
            <p14:sldId id="351"/>
            <p14:sldId id="35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26" autoAdjust="0"/>
    <p:restoredTop sz="94653" autoAdjust="0"/>
  </p:normalViewPr>
  <p:slideViewPr>
    <p:cSldViewPr>
      <p:cViewPr varScale="1">
        <p:scale>
          <a:sx n="108" d="100"/>
          <a:sy n="108" d="100"/>
        </p:scale>
        <p:origin x="181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30"/>
    </p:cViewPr>
  </p:sorterViewPr>
  <p:notesViewPr>
    <p:cSldViewPr>
      <p:cViewPr varScale="1">
        <p:scale>
          <a:sx n="83" d="100"/>
          <a:sy n="83" d="100"/>
        </p:scale>
        <p:origin x="-204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B8FB9-AB21-4E53-B45E-22D3FF72B09A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BE9586-F6B5-434E-AF20-0F1769E88B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6140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6417E-F1E9-4020-BF35-9A86D2F0D438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34A89-0F7D-4DE3-B0E0-50AA586BBAC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214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4A89-0F7D-4DE3-B0E0-50AA586BBA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34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590528" y="6376244"/>
            <a:ext cx="2133600" cy="365125"/>
          </a:xfrm>
        </p:spPr>
        <p:txBody>
          <a:bodyPr/>
          <a:lstStyle/>
          <a:p>
            <a:fld id="{C62789BA-48CF-45A5-9465-5AFAF432002A}" type="datetime1">
              <a:rPr lang="en-US" smtClean="0"/>
              <a:t>10/28/2019</a:t>
            </a:fld>
            <a:endParaRPr lang="en-US" dirty="0"/>
          </a:p>
        </p:txBody>
      </p:sp>
      <p:sp>
        <p:nvSpPr>
          <p:cNvPr id="7" name="Rechteck 6"/>
          <p:cNvSpPr/>
          <p:nvPr userDrawn="1"/>
        </p:nvSpPr>
        <p:spPr>
          <a:xfrm>
            <a:off x="3448" y="-27384"/>
            <a:ext cx="9144000" cy="40466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ntertitel 2"/>
          <p:cNvSpPr txBox="1">
            <a:spLocks/>
          </p:cNvSpPr>
          <p:nvPr userDrawn="1"/>
        </p:nvSpPr>
        <p:spPr>
          <a:xfrm>
            <a:off x="1335088" y="-27384"/>
            <a:ext cx="6400800" cy="531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1600" b="1" i="0" dirty="0" smtClean="0">
                <a:solidFill>
                  <a:schemeClr val="bg1"/>
                </a:solidFill>
              </a:rPr>
              <a:t>Erbschaft-</a:t>
            </a:r>
            <a:r>
              <a:rPr lang="de-DE" sz="1600" b="1" i="0" baseline="0" dirty="0" smtClean="0">
                <a:solidFill>
                  <a:schemeClr val="bg1"/>
                </a:solidFill>
              </a:rPr>
              <a:t> und Schenkungsteuer  - Spanien/Balearen</a:t>
            </a:r>
            <a:endParaRPr lang="en-US" sz="1600" b="1" i="0" dirty="0">
              <a:solidFill>
                <a:schemeClr val="bg1"/>
              </a:solidFill>
            </a:endParaRPr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060006622"/>
              </p:ext>
            </p:extLst>
          </p:nvPr>
        </p:nvGraphicFramePr>
        <p:xfrm>
          <a:off x="323528" y="6376626"/>
          <a:ext cx="2088232" cy="412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9" name="Acrobat Document" r:id="rId3" imgW="2790770" imgH="533310" progId="AcroExch.Document.DC">
                  <p:embed/>
                </p:oleObj>
              </mc:Choice>
              <mc:Fallback>
                <p:oleObj name="Acrobat Document" r:id="rId3" imgW="2790770" imgH="533310" progId="AcroExch.Document.DC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6376626"/>
                        <a:ext cx="2088232" cy="4127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883" name="Picture 67" descr="T:\Thomas Fitzner\Marketing\Veranstaltung Seminar FGS Palma MM 03-04 10 2019\Bilder\Dr. Jens Wolff\LogoSDMW-Fachanwaelte ohne sdmw.de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254206"/>
            <a:ext cx="1872208" cy="53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6216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D5E0-C984-45B2-9886-DFE15A4A5AF0}" type="datetime1">
              <a:rPr lang="en-US" smtClean="0"/>
              <a:t>10/28/2019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C840-8067-40D0-A1A0-51E0C9353EA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62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0180-3A48-46C4-BD5C-66CBB3895CC7}" type="datetime1">
              <a:rPr lang="en-US" smtClean="0"/>
              <a:t>10/28/2019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C840-8067-40D0-A1A0-51E0C9353EA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57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CE6-4A51-4634-988A-39D824986F38}" type="datetime1">
              <a:rPr lang="en-US" smtClean="0"/>
              <a:t>10/28/2019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C840-8067-40D0-A1A0-51E0C9353EA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84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D608-60B0-4643-BA6E-6E96B2E8021F}" type="datetime1">
              <a:rPr lang="en-US" smtClean="0"/>
              <a:t>10/28/2019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C840-8067-40D0-A1A0-51E0C9353EA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891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A094-C16B-4401-940D-3FE2BF1F6913}" type="datetime1">
              <a:rPr lang="en-US" smtClean="0"/>
              <a:t>10/28/2019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C840-8067-40D0-A1A0-51E0C9353EA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1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8805-44E5-4437-8810-BA5C512198EF}" type="datetime1">
              <a:rPr lang="en-US" smtClean="0"/>
              <a:t>10/28/2019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C840-8067-40D0-A1A0-51E0C9353EA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499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FF26-D1DE-43DE-87DE-D72C7EA3184C}" type="datetime1">
              <a:rPr lang="en-US" smtClean="0"/>
              <a:t>10/28/2019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C840-8067-40D0-A1A0-51E0C9353EA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452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ECA6-0AF1-4B90-9A82-F6BA093C166D}" type="datetime1">
              <a:rPr lang="en-US" smtClean="0"/>
              <a:t>10/28/2019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C840-8067-40D0-A1A0-51E0C9353EA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276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6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1662-EECC-4E49-9294-CD5FB12CA4A7}" type="datetime1">
              <a:rPr lang="en-US" smtClean="0"/>
              <a:t>10/28/2019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C840-8067-40D0-A1A0-51E0C9353EA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48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40BC4-4CE1-4ABB-A389-5C2FF0D7E75F}" type="datetime1">
              <a:rPr lang="en-US" smtClean="0"/>
              <a:t>10/28/2019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C840-8067-40D0-A1A0-51E0C9353EA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2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A0B95-5959-477E-BBA9-1F3BF3A67203}" type="datetime1">
              <a:rPr lang="en-US" smtClean="0"/>
              <a:t>10/28/2019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EC840-8067-40D0-A1A0-51E0C9353EA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679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4"/>
          <p:cNvSpPr txBox="1">
            <a:spLocks/>
          </p:cNvSpPr>
          <p:nvPr/>
        </p:nvSpPr>
        <p:spPr>
          <a:xfrm>
            <a:off x="683568" y="668693"/>
            <a:ext cx="7848872" cy="9361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ctr">
              <a:spcAft>
                <a:spcPts val="1200"/>
              </a:spcAft>
              <a:buClr>
                <a:srgbClr val="013C80"/>
              </a:buClr>
              <a:defRPr/>
            </a:pPr>
            <a:r>
              <a:rPr lang="de-DE" sz="3600" b="1" dirty="0" smtClean="0">
                <a:solidFill>
                  <a:schemeClr val="accent1">
                    <a:lumMod val="75000"/>
                  </a:schemeClr>
                </a:solidFill>
              </a:rPr>
              <a:t>Deutsches Testament in Spanien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700337" y="1988840"/>
            <a:ext cx="80648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Worüber haben wir uns alle schon einmal so richtig geärgert?</a:t>
            </a:r>
          </a:p>
          <a:p>
            <a:endParaRPr lang="de-DE" sz="3600" dirty="0"/>
          </a:p>
          <a:p>
            <a:r>
              <a:rPr lang="de-DE" dirty="0" smtClean="0"/>
              <a:t>Vielleicht über teilweise deutlich zu hohe Notargebühren?</a:t>
            </a:r>
          </a:p>
          <a:p>
            <a:endParaRPr lang="de-DE" sz="3600" dirty="0"/>
          </a:p>
          <a:p>
            <a:r>
              <a:rPr lang="de-DE" dirty="0" smtClean="0"/>
              <a:t>Der Fairness halber: Der Notar ist an seine Gebührenordnung (</a:t>
            </a:r>
            <a:r>
              <a:rPr lang="de-DE" dirty="0" err="1" smtClean="0"/>
              <a:t>GNotKG</a:t>
            </a:r>
            <a:r>
              <a:rPr lang="de-DE" dirty="0" smtClean="0"/>
              <a:t>) gebunden.</a:t>
            </a:r>
          </a:p>
          <a:p>
            <a:endParaRPr lang="de-DE" sz="3600" dirty="0" smtClean="0"/>
          </a:p>
          <a:p>
            <a:r>
              <a:rPr lang="de-DE" dirty="0" smtClean="0"/>
              <a:t>Strafbarkeit des Notars: ggfls. Vorteilsannahme im Amt.</a:t>
            </a:r>
          </a:p>
          <a:p>
            <a:r>
              <a:rPr lang="de-DE" dirty="0" smtClean="0"/>
              <a:t>Immer dann, wenn Gebühren verringert werden, um neue Aufträge zu erhalten.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909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11560" y="548680"/>
            <a:ext cx="7992888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/>
              <a:t>Europäisches Nachlasszeugnis</a:t>
            </a:r>
          </a:p>
          <a:p>
            <a:endParaRPr lang="de-DE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wir kennen den Erbschein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nun vergleichbares Institut mit „europäischer Wirkung“</a:t>
            </a:r>
          </a:p>
          <a:p>
            <a:endParaRPr lang="de-DE" sz="1600" dirty="0"/>
          </a:p>
          <a:p>
            <a:r>
              <a:rPr lang="de-DE" sz="1600" b="1" dirty="0"/>
              <a:t>Artikel </a:t>
            </a:r>
            <a:r>
              <a:rPr lang="de-DE" sz="1600" b="1" dirty="0" smtClean="0"/>
              <a:t>62 </a:t>
            </a:r>
            <a:r>
              <a:rPr lang="de-DE" sz="1600" b="1" dirty="0" err="1" smtClean="0"/>
              <a:t>EuErbVO</a:t>
            </a:r>
            <a:r>
              <a:rPr lang="de-DE" sz="1600" b="1" dirty="0" smtClean="0"/>
              <a:t> - Einführung </a:t>
            </a:r>
            <a:r>
              <a:rPr lang="de-DE" sz="1600" b="1" dirty="0"/>
              <a:t>eines Europäischen Nachlasszeugnisses</a:t>
            </a:r>
          </a:p>
          <a:p>
            <a:pPr algn="just"/>
            <a:r>
              <a:rPr lang="de-DE" sz="1400" dirty="0"/>
              <a:t>(1) Mit dieser Verordnung wird ein Europäisches Nachlasszeugnis (im Folgenden „Zeugnis“) eingeführt, </a:t>
            </a:r>
            <a:r>
              <a:rPr lang="de-DE" sz="1400" dirty="0" smtClean="0"/>
              <a:t>das zur </a:t>
            </a:r>
            <a:r>
              <a:rPr lang="de-DE" sz="1400" dirty="0"/>
              <a:t>Verwendung in einem anderen Mitgliedstaat ausgestellt wird und die </a:t>
            </a:r>
            <a:r>
              <a:rPr lang="de-DE" sz="1400" dirty="0" smtClean="0"/>
              <a:t>in Artikel </a:t>
            </a:r>
            <a:r>
              <a:rPr lang="de-DE" sz="1400" dirty="0"/>
              <a:t>69 </a:t>
            </a:r>
            <a:r>
              <a:rPr lang="de-DE" sz="1400" dirty="0" smtClean="0"/>
              <a:t>aufgeführten Wirkungen </a:t>
            </a:r>
            <a:r>
              <a:rPr lang="de-DE" sz="1400" dirty="0"/>
              <a:t>entfaltet.</a:t>
            </a:r>
          </a:p>
          <a:p>
            <a:pPr algn="just"/>
            <a:r>
              <a:rPr lang="de-DE" sz="1400" dirty="0"/>
              <a:t>(2) Die Verwendung des Zeugnisses ist nicht verpflichtend.</a:t>
            </a:r>
            <a:endParaRPr lang="de-DE" sz="1400" dirty="0" smtClean="0"/>
          </a:p>
          <a:p>
            <a:endParaRPr lang="de-DE" dirty="0" smtClean="0"/>
          </a:p>
          <a:p>
            <a:r>
              <a:rPr lang="de-DE" sz="1600" b="1" dirty="0"/>
              <a:t>Artikel </a:t>
            </a:r>
            <a:r>
              <a:rPr lang="de-DE" sz="1600" b="1" dirty="0" smtClean="0"/>
              <a:t>63 </a:t>
            </a:r>
            <a:r>
              <a:rPr lang="de-DE" sz="1600" b="1" dirty="0" err="1"/>
              <a:t>EuErbVO</a:t>
            </a:r>
            <a:r>
              <a:rPr lang="de-DE" sz="1600" b="1" dirty="0" smtClean="0"/>
              <a:t> - Zweck </a:t>
            </a:r>
            <a:r>
              <a:rPr lang="de-DE" sz="1600" b="1" dirty="0"/>
              <a:t>des Zeugnisses</a:t>
            </a:r>
          </a:p>
          <a:p>
            <a:r>
              <a:rPr lang="de-DE" sz="1400" dirty="0"/>
              <a:t>(1) Das Zeugnis ist zur Verwendung durch Erben, durch Vermächtnisnehmer mit unmittelbarer </a:t>
            </a:r>
            <a:r>
              <a:rPr lang="de-DE" sz="1400" dirty="0" smtClean="0"/>
              <a:t>Berechtigung am Nachlass und </a:t>
            </a:r>
            <a:r>
              <a:rPr lang="de-DE" sz="1400" dirty="0"/>
              <a:t>durch Testamentsvollstrecker oder Nachlassverwalter bestimmt, die sich in einem </a:t>
            </a:r>
            <a:r>
              <a:rPr lang="de-DE" sz="1400" dirty="0" smtClean="0"/>
              <a:t>anderen Mitgliedstaat </a:t>
            </a:r>
            <a:r>
              <a:rPr lang="de-DE" sz="1400" dirty="0"/>
              <a:t>auf ihre Rechtsstellung berufen oder ihre Rechte als Erben oder Vermächtnisnehmer oder </a:t>
            </a:r>
            <a:r>
              <a:rPr lang="de-DE" sz="1400" dirty="0" smtClean="0"/>
              <a:t>ihre Befugnisse </a:t>
            </a:r>
            <a:r>
              <a:rPr lang="de-DE" sz="1400" dirty="0"/>
              <a:t>als Testamentsvollstrecker </a:t>
            </a:r>
            <a:r>
              <a:rPr lang="de-DE" sz="1400" dirty="0" smtClean="0"/>
              <a:t>oder Nachlassverwalter </a:t>
            </a:r>
            <a:r>
              <a:rPr lang="de-DE" sz="1400" dirty="0"/>
              <a:t>ausüben müssen.</a:t>
            </a:r>
          </a:p>
          <a:p>
            <a:endParaRPr lang="de-DE" dirty="0" smtClean="0"/>
          </a:p>
          <a:p>
            <a:r>
              <a:rPr lang="de-DE" sz="1600" b="1" dirty="0"/>
              <a:t>Artikel </a:t>
            </a:r>
            <a:r>
              <a:rPr lang="de-DE" sz="1600" b="1" dirty="0" smtClean="0"/>
              <a:t>69 </a:t>
            </a:r>
            <a:r>
              <a:rPr lang="de-DE" sz="1600" b="1" dirty="0" err="1"/>
              <a:t>EuErbVO</a:t>
            </a:r>
            <a:r>
              <a:rPr lang="de-DE" sz="1600" b="1" dirty="0" smtClean="0"/>
              <a:t> - Wirkungen </a:t>
            </a:r>
            <a:r>
              <a:rPr lang="de-DE" sz="1600" b="1" dirty="0"/>
              <a:t>des Zeugnisses</a:t>
            </a:r>
          </a:p>
          <a:p>
            <a:pPr algn="just"/>
            <a:r>
              <a:rPr lang="de-DE" sz="1400" dirty="0"/>
              <a:t>(1) Das Zeugnis entfaltet seine Wirkungen in allen Mitgliedstaaten, ohne dass es </a:t>
            </a:r>
            <a:r>
              <a:rPr lang="de-DE" sz="1400" dirty="0" smtClean="0"/>
              <a:t>eines besonderen </a:t>
            </a:r>
            <a:r>
              <a:rPr lang="de-DE" sz="1400" dirty="0"/>
              <a:t>Verfahrens bedarf.</a:t>
            </a:r>
          </a:p>
          <a:p>
            <a:pPr algn="just"/>
            <a:r>
              <a:rPr lang="de-DE" sz="1400" dirty="0"/>
              <a:t>(2) Es wird vermutet, dass das Zeugnis die Sachverhalte, </a:t>
            </a:r>
            <a:r>
              <a:rPr lang="de-DE" sz="1400" dirty="0" smtClean="0"/>
              <a:t>die nach </a:t>
            </a:r>
            <a:r>
              <a:rPr lang="de-DE" sz="1400" dirty="0"/>
              <a:t>dem auf die Rechtsnachfolge von Todes wegen anzuwendenden Recht oder einem anderen auf spezifische </a:t>
            </a:r>
            <a:r>
              <a:rPr lang="de-DE" sz="1400" dirty="0" smtClean="0"/>
              <a:t>Sachverhalte anzuwendenden </a:t>
            </a:r>
            <a:r>
              <a:rPr lang="de-DE" sz="1400" dirty="0"/>
              <a:t>Recht festgestellt wurden, zutreffend </a:t>
            </a:r>
            <a:r>
              <a:rPr lang="de-DE" sz="1400" dirty="0" smtClean="0"/>
              <a:t>ausweist. […]</a:t>
            </a:r>
          </a:p>
          <a:p>
            <a:pPr algn="just"/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394178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9E9EC840-8067-40D0-A1A0-51E0C9353EA3}" type="slidenum">
              <a:rPr lang="en-US" smtClean="0"/>
              <a:t>2</a:t>
            </a:fld>
            <a:endParaRPr lang="en-US"/>
          </a:p>
        </p:txBody>
      </p:sp>
      <p:sp>
        <p:nvSpPr>
          <p:cNvPr id="7" name="Textfeld 6"/>
          <p:cNvSpPr txBox="1"/>
          <p:nvPr/>
        </p:nvSpPr>
        <p:spPr>
          <a:xfrm>
            <a:off x="539552" y="764704"/>
            <a:ext cx="820891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Praktische Vorteile der Beurkundung vor einem spanischen Notar:</a:t>
            </a:r>
            <a:br>
              <a:rPr lang="de-DE" sz="2000" b="1" dirty="0" smtClean="0"/>
            </a:br>
            <a:endParaRPr lang="de-DE" sz="2000" b="1" dirty="0" smtClean="0"/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Für </a:t>
            </a:r>
            <a:r>
              <a:rPr lang="de-DE" b="1" dirty="0" smtClean="0"/>
              <a:t>Residenten</a:t>
            </a:r>
            <a:r>
              <a:rPr lang="de-DE" dirty="0" smtClean="0"/>
              <a:t> umso mehr: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Tx/>
              <a:buChar char="-"/>
            </a:pPr>
            <a:r>
              <a:rPr lang="de-DE" dirty="0" smtClean="0"/>
              <a:t>kurze Wege</a:t>
            </a:r>
          </a:p>
          <a:p>
            <a:pPr marL="742950" lvl="1" indent="-285750">
              <a:buFontTx/>
              <a:buChar char="-"/>
            </a:pPr>
            <a:r>
              <a:rPr lang="de-DE" dirty="0" smtClean="0"/>
              <a:t>bereits vorhandenes Vertrauen, wenn der spanische Notar bekannt ist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Aber auch für </a:t>
            </a:r>
            <a:r>
              <a:rPr lang="de-DE" b="1" dirty="0" smtClean="0"/>
              <a:t>Nichtresidenten</a:t>
            </a:r>
            <a:r>
              <a:rPr lang="de-DE" dirty="0" smtClean="0"/>
              <a:t>: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050" lvl="1" indent="-285750">
              <a:buFontTx/>
              <a:buChar char="-"/>
            </a:pPr>
            <a:r>
              <a:rPr lang="de-DE" dirty="0" smtClean="0"/>
              <a:t>kurze Wege auch dann, wenn Spanien/Balearen (regelmäßiges) Urlaubsziel ist</a:t>
            </a:r>
          </a:p>
          <a:p>
            <a:pPr marL="742050" lvl="1" indent="-285750">
              <a:buFontTx/>
              <a:buChar char="-"/>
            </a:pPr>
            <a:r>
              <a:rPr lang="de-DE" dirty="0" smtClean="0"/>
              <a:t>auch hier kann der spanische Notar bekannt sein (z.B. Immobilientransaktion)</a:t>
            </a:r>
          </a:p>
          <a:p>
            <a:pPr marL="0" lvl="1"/>
            <a:endParaRPr lang="de-DE" dirty="0" smtClean="0"/>
          </a:p>
          <a:p>
            <a:pPr marL="342900" lvl="1" indent="-342900">
              <a:buFont typeface="+mj-lt"/>
              <a:buAutoNum type="alphaLcParenR"/>
            </a:pPr>
            <a:endParaRPr lang="de-DE" dirty="0" smtClean="0"/>
          </a:p>
          <a:p>
            <a:pPr marL="0" lvl="1"/>
            <a:endParaRPr lang="de-DE" dirty="0" smtClean="0"/>
          </a:p>
          <a:p>
            <a:pPr lvl="1"/>
            <a:endParaRPr lang="de-DE" dirty="0" smtClean="0"/>
          </a:p>
          <a:p>
            <a:pPr marL="342900" indent="-342900">
              <a:buAutoNum type="alphaLcParenR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785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67544" y="908720"/>
            <a:ext cx="813690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Am Ende des Tages geht es im Wesentlichen um VIER Dinge:</a:t>
            </a:r>
          </a:p>
          <a:p>
            <a:endParaRPr lang="de-DE" dirty="0" smtClean="0"/>
          </a:p>
          <a:p>
            <a:endParaRPr lang="de-DE" dirty="0"/>
          </a:p>
          <a:p>
            <a:pPr algn="ctr"/>
            <a:r>
              <a:rPr lang="de-DE" sz="2800" b="1" cap="small" spc="600" dirty="0" smtClean="0"/>
              <a:t>Qualität</a:t>
            </a:r>
          </a:p>
          <a:p>
            <a:endParaRPr lang="de-DE" sz="2800" b="1" spc="600" dirty="0" smtClean="0"/>
          </a:p>
          <a:p>
            <a:pPr algn="ctr"/>
            <a:r>
              <a:rPr lang="de-DE" sz="2800" b="1" cap="small" spc="600" dirty="0" smtClean="0"/>
              <a:t>Vertrauen</a:t>
            </a:r>
            <a:endParaRPr lang="de-DE" sz="2800" b="1" cap="small" spc="600" dirty="0"/>
          </a:p>
          <a:p>
            <a:endParaRPr lang="de-DE" sz="2800" b="1" spc="600" dirty="0"/>
          </a:p>
          <a:p>
            <a:pPr algn="ctr"/>
            <a:r>
              <a:rPr lang="de-DE" sz="2800" b="1" cap="small" spc="600" dirty="0" smtClean="0"/>
              <a:t>Praktikabilität</a:t>
            </a:r>
          </a:p>
          <a:p>
            <a:endParaRPr lang="de-DE" sz="2800" b="1" spc="600" dirty="0"/>
          </a:p>
          <a:p>
            <a:pPr algn="ctr"/>
            <a:r>
              <a:rPr lang="de-DE" sz="2800" b="1" cap="small" spc="600" dirty="0" smtClean="0"/>
              <a:t>Kosten</a:t>
            </a:r>
          </a:p>
          <a:p>
            <a:pPr algn="ctr"/>
            <a:endParaRPr lang="de-DE" cap="small" dirty="0"/>
          </a:p>
        </p:txBody>
      </p:sp>
    </p:spTree>
    <p:extLst>
      <p:ext uri="{BB962C8B-B14F-4D97-AF65-F5344CB8AC3E}">
        <p14:creationId xmlns:p14="http://schemas.microsoft.com/office/powerpoint/2010/main" val="204915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95536" y="476672"/>
            <a:ext cx="820891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/>
              <a:t>Qualität</a:t>
            </a:r>
          </a:p>
          <a:p>
            <a:endParaRPr lang="de-DE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bei umfangreichen oder komplexen letztwilligen Verfügungen:</a:t>
            </a:r>
            <a:br>
              <a:rPr lang="de-DE" dirty="0" smtClean="0"/>
            </a:br>
            <a:r>
              <a:rPr lang="de-DE" dirty="0" smtClean="0"/>
              <a:t>ohnehin Rechtsanwälte beteiligt, die Entwurf und finale Version erstellen</a:t>
            </a:r>
            <a:br>
              <a:rPr lang="de-DE" dirty="0" smtClean="0"/>
            </a:b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Notare und ihre „Schubladentestamente“:</a:t>
            </a:r>
            <a:br>
              <a:rPr lang="de-DE" dirty="0" smtClean="0"/>
            </a:br>
            <a:r>
              <a:rPr lang="de-DE" dirty="0" smtClean="0"/>
              <a:t>- Vorwurf nicht immer gerechtfertigt</a:t>
            </a:r>
            <a:br>
              <a:rPr lang="de-DE" dirty="0" smtClean="0"/>
            </a:br>
            <a:r>
              <a:rPr lang="de-DE" dirty="0" smtClean="0"/>
              <a:t>- aber gerade bei grenzüberschreitenden Sachverhalten fehlt häufig Kompetenz</a:t>
            </a:r>
            <a:br>
              <a:rPr lang="de-DE" dirty="0" smtClean="0"/>
            </a:b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Zusammenarbeit mit deutschen und spanischen Steuerberatern unerlässlich:</a:t>
            </a:r>
            <a:br>
              <a:rPr lang="de-DE" dirty="0" smtClean="0"/>
            </a:br>
            <a:r>
              <a:rPr lang="de-DE" dirty="0" smtClean="0"/>
              <a:t>- deutsche Notar und ihr </a:t>
            </a:r>
            <a:r>
              <a:rPr lang="de-DE" dirty="0" err="1" smtClean="0"/>
              <a:t>disclaimer</a:t>
            </a:r>
            <a:r>
              <a:rPr lang="de-DE" dirty="0" smtClean="0"/>
              <a:t> „Es erfolgt keine steuerliche Beratung.“</a:t>
            </a:r>
            <a:br>
              <a:rPr lang="de-DE" dirty="0" smtClean="0"/>
            </a:br>
            <a:r>
              <a:rPr lang="de-DE" dirty="0" smtClean="0"/>
              <a:t>- keine letztwillige Verfügung sollte ohne steuerliche Prüfung gemacht werden</a:t>
            </a:r>
            <a:br>
              <a:rPr lang="de-DE" dirty="0" smtClean="0"/>
            </a:b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Beurkundung vor dem spanischen Notar:</a:t>
            </a:r>
            <a:br>
              <a:rPr lang="de-DE" dirty="0" smtClean="0"/>
            </a:br>
            <a:r>
              <a:rPr lang="de-DE" dirty="0" smtClean="0"/>
              <a:t>- Beurkundung in Deutschland wirksam, wenn spanisches Verfahrensrecht gewahrt</a:t>
            </a:r>
            <a:br>
              <a:rPr lang="de-DE" dirty="0" smtClean="0"/>
            </a:br>
            <a:r>
              <a:rPr lang="de-DE" dirty="0" smtClean="0"/>
              <a:t>- Anfertigung einer spanischen Übersetzung, die ebenfalls beurkundet wird</a:t>
            </a:r>
            <a:br>
              <a:rPr lang="de-DE" dirty="0" smtClean="0"/>
            </a:br>
            <a:r>
              <a:rPr lang="de-DE" dirty="0" smtClean="0"/>
              <a:t>- ähnlich hoher Verfahrensstandard wie in Deutschland</a:t>
            </a:r>
            <a:br>
              <a:rPr lang="de-DE" dirty="0" smtClean="0"/>
            </a:br>
            <a:r>
              <a:rPr lang="de-DE" dirty="0" smtClean="0"/>
              <a:t>- notarielle „Belehrung“ entfällt, da spanischer Notar deutsches Recht nicht kennt</a:t>
            </a:r>
            <a:br>
              <a:rPr lang="de-DE" dirty="0" smtClean="0"/>
            </a:b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Qualitätssicherung der letztwilligen Verfügung: durch beteiligte Rechtsanwälte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823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835696" y="2564904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 smtClean="0"/>
              <a:t>Vertrauen</a:t>
            </a:r>
            <a:endParaRPr lang="de-DE" sz="3600" b="1" dirty="0"/>
          </a:p>
        </p:txBody>
      </p:sp>
    </p:spTree>
    <p:extLst>
      <p:ext uri="{BB962C8B-B14F-4D97-AF65-F5344CB8AC3E}">
        <p14:creationId xmlns:p14="http://schemas.microsoft.com/office/powerpoint/2010/main" val="388037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203848" y="2564904"/>
            <a:ext cx="28765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3600" b="1" dirty="0" smtClean="0"/>
              <a:t>Praktikabilität</a:t>
            </a:r>
            <a:endParaRPr lang="de-DE" sz="3600" b="1" dirty="0"/>
          </a:p>
        </p:txBody>
      </p:sp>
    </p:spTree>
    <p:extLst>
      <p:ext uri="{BB962C8B-B14F-4D97-AF65-F5344CB8AC3E}">
        <p14:creationId xmlns:p14="http://schemas.microsoft.com/office/powerpoint/2010/main" val="29098255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923928" y="2564904"/>
            <a:ext cx="14936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3600" b="1" dirty="0" smtClean="0"/>
              <a:t>Kosten</a:t>
            </a:r>
            <a:endParaRPr lang="de-DE" sz="36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611560" y="1268760"/>
            <a:ext cx="784887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deutsche Notare sind </a:t>
            </a:r>
            <a:r>
              <a:rPr lang="de-DE" b="1" u="sng" dirty="0" smtClean="0"/>
              <a:t>deutlich</a:t>
            </a:r>
            <a:r>
              <a:rPr lang="de-DE" dirty="0" smtClean="0"/>
              <a:t> teurer als spanische Notare: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Auswirkungen insbesondere bei großen Vermögen enorm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Gebühren spanischer Notare orientieren sich nicht am Vermögen des Erblassers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beteiligte Rechtsanwälte sind deutlich günstiger als deutsche Notare: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de-DE" dirty="0"/>
              <a:t>Transparenz und Kalkulierbarkeit durch pauschale </a:t>
            </a:r>
            <a:r>
              <a:rPr lang="de-DE" dirty="0" smtClean="0"/>
              <a:t>Vergütung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de-DE" dirty="0" smtClean="0"/>
              <a:t>in </a:t>
            </a:r>
            <a:r>
              <a:rPr lang="de-DE" dirty="0"/>
              <a:t>der Regel erfolgt </a:t>
            </a:r>
            <a:r>
              <a:rPr lang="de-DE" dirty="0" smtClean="0"/>
              <a:t>transparente aufwandsbezogene Vergütung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de-DE" dirty="0" smtClean="0"/>
              <a:t>Je nach Wunsch auch Kombinationen aus beiden Modellen denkbar</a:t>
            </a:r>
            <a:endParaRPr lang="de-DE" dirty="0"/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Änderungen an bereits beurkundeten letztwilligen Verfügungen: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de-DE" dirty="0" smtClean="0"/>
              <a:t>problemlos ebenfalls vor einem spanischen Notar möglich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de-DE" dirty="0" smtClean="0"/>
              <a:t>ebenso </a:t>
            </a:r>
            <a:r>
              <a:rPr lang="de-DE" b="1" u="sng" dirty="0" smtClean="0"/>
              <a:t>deutlich</a:t>
            </a:r>
            <a:r>
              <a:rPr lang="de-DE" dirty="0" smtClean="0"/>
              <a:t> günstiger als vor einem deutschen Notar</a:t>
            </a:r>
          </a:p>
          <a:p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34307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81481E-6 L -0.20625 -4.81481E-6 C -0.29878 -4.81481E-6 -0.41232 -0.08263 -0.41232 -0.14953 L -0.41232 -0.29907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25" y="-14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39552" y="764704"/>
            <a:ext cx="8064896" cy="5270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96938">
              <a:tabLst>
                <a:tab pos="896938" algn="l"/>
                <a:tab pos="2601913" algn="l"/>
                <a:tab pos="2955925" algn="l"/>
                <a:tab pos="4127500" algn="l"/>
              </a:tabLst>
            </a:pPr>
            <a:r>
              <a:rPr lang="de-DE" sz="2400" b="1" dirty="0" smtClean="0"/>
              <a:t>Rechtssicherheit</a:t>
            </a:r>
            <a:endParaRPr lang="de-DE" dirty="0"/>
          </a:p>
          <a:p>
            <a:pPr defTabSz="896938">
              <a:tabLst>
                <a:tab pos="896938" algn="l"/>
                <a:tab pos="2601913" algn="l"/>
                <a:tab pos="2955925" algn="l"/>
                <a:tab pos="4127500" algn="l"/>
              </a:tabLst>
            </a:pPr>
            <a:endParaRPr lang="de-DE" sz="1100" dirty="0" smtClean="0"/>
          </a:p>
          <a:p>
            <a:pPr defTabSz="896938">
              <a:tabLst>
                <a:tab pos="896938" algn="l"/>
                <a:tab pos="2601913" algn="l"/>
                <a:tab pos="2955925" algn="l"/>
                <a:tab pos="4127500" algn="l"/>
              </a:tabLst>
            </a:pPr>
            <a:r>
              <a:rPr lang="de-DE" dirty="0" smtClean="0"/>
              <a:t>Rechtsgrundlage für die Wirksamkeit spanischer Beurkundungen in Deutschland:</a:t>
            </a:r>
          </a:p>
          <a:p>
            <a:pPr defTabSz="896938">
              <a:tabLst>
                <a:tab pos="896938" algn="l"/>
                <a:tab pos="2601913" algn="l"/>
                <a:tab pos="2955925" algn="l"/>
                <a:tab pos="4127500" algn="l"/>
              </a:tabLst>
            </a:pPr>
            <a:endParaRPr lang="de-DE" sz="1050" dirty="0"/>
          </a:p>
          <a:p>
            <a:pPr defTabSz="896938">
              <a:tabLst>
                <a:tab pos="896938" algn="l"/>
                <a:tab pos="2601913" algn="l"/>
                <a:tab pos="2955925" algn="l"/>
                <a:tab pos="4127500" algn="l"/>
              </a:tabLst>
            </a:pPr>
            <a:r>
              <a:rPr lang="de-DE" dirty="0" smtClean="0"/>
              <a:t>	</a:t>
            </a:r>
            <a:r>
              <a:rPr lang="de-DE" b="1" dirty="0" smtClean="0"/>
              <a:t>Europäische Erbrechtsverordnung (</a:t>
            </a:r>
            <a:r>
              <a:rPr lang="de-DE" b="1" dirty="0" err="1" smtClean="0"/>
              <a:t>EuErbVO</a:t>
            </a:r>
            <a:r>
              <a:rPr lang="de-DE" b="1" dirty="0" smtClean="0"/>
              <a:t>)</a:t>
            </a:r>
            <a:endParaRPr lang="de-DE" b="1" dirty="0"/>
          </a:p>
          <a:p>
            <a:pPr defTabSz="896938">
              <a:tabLst>
                <a:tab pos="896938" algn="l"/>
                <a:tab pos="2601913" algn="l"/>
                <a:tab pos="2955925" algn="l"/>
                <a:tab pos="4127500" algn="l"/>
              </a:tabLst>
            </a:pPr>
            <a:r>
              <a:rPr lang="de-DE" dirty="0" smtClean="0"/>
              <a:t>	in </a:t>
            </a:r>
            <a:r>
              <a:rPr lang="de-DE" dirty="0"/>
              <a:t>Kraft </a:t>
            </a:r>
            <a:r>
              <a:rPr lang="de-DE" dirty="0" smtClean="0"/>
              <a:t>getreten am:		16.08.2012</a:t>
            </a:r>
          </a:p>
          <a:p>
            <a:pPr defTabSz="896938">
              <a:tabLst>
                <a:tab pos="896938" algn="l"/>
                <a:tab pos="2601913" algn="l"/>
                <a:tab pos="2955925" algn="l"/>
                <a:tab pos="4127500" algn="l"/>
              </a:tabLst>
            </a:pPr>
            <a:r>
              <a:rPr lang="de-DE" dirty="0"/>
              <a:t>	</a:t>
            </a:r>
            <a:r>
              <a:rPr lang="de-DE" dirty="0" smtClean="0"/>
              <a:t>vollständig anwendbar seit dem:	17.08.2015</a:t>
            </a:r>
          </a:p>
          <a:p>
            <a:pPr defTabSz="896938">
              <a:tabLst>
                <a:tab pos="896938" algn="l"/>
                <a:tab pos="2601913" algn="l"/>
                <a:tab pos="2955925" algn="l"/>
                <a:tab pos="4127500" algn="l"/>
              </a:tabLst>
            </a:pPr>
            <a:endParaRPr lang="de-DE" dirty="0"/>
          </a:p>
          <a:p>
            <a:pPr defTabSz="896938">
              <a:tabLst>
                <a:tab pos="896938" algn="l"/>
                <a:tab pos="2601913" algn="l"/>
                <a:tab pos="2955925" algn="l"/>
                <a:tab pos="4127500" algn="l"/>
              </a:tabLst>
            </a:pPr>
            <a:r>
              <a:rPr lang="de-DE" dirty="0" smtClean="0"/>
              <a:t>Anzuwendendes Recht und Rechtswahl(-klausel):</a:t>
            </a:r>
          </a:p>
          <a:p>
            <a:pPr defTabSz="896938">
              <a:tabLst>
                <a:tab pos="896938" algn="l"/>
                <a:tab pos="2601913" algn="l"/>
                <a:tab pos="2955925" algn="l"/>
                <a:tab pos="4127500" algn="l"/>
              </a:tabLst>
            </a:pPr>
            <a:endParaRPr lang="de-DE" sz="1050" dirty="0"/>
          </a:p>
          <a:p>
            <a:pPr defTabSz="896938">
              <a:tabLst>
                <a:tab pos="896938" algn="l"/>
                <a:tab pos="2601913" algn="l"/>
                <a:tab pos="2955925" algn="l"/>
                <a:tab pos="4127500" algn="l"/>
              </a:tabLst>
            </a:pPr>
            <a:r>
              <a:rPr lang="de-DE" b="1" dirty="0" smtClean="0"/>
              <a:t>	Formstatut</a:t>
            </a:r>
            <a:r>
              <a:rPr lang="de-DE" dirty="0"/>
              <a:t>	</a:t>
            </a:r>
            <a:r>
              <a:rPr lang="de-DE" dirty="0">
                <a:sym typeface="Wingdings" panose="05000000000000000000" pitchFamily="2" charset="2"/>
              </a:rPr>
              <a:t>	Formgültigkeit (als notarielle Beurkundung):</a:t>
            </a:r>
            <a:br>
              <a:rPr lang="de-DE" dirty="0"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			maßgeblich ist hier </a:t>
            </a:r>
            <a:r>
              <a:rPr lang="de-DE" b="1" u="sng" dirty="0">
                <a:sym typeface="Wingdings" panose="05000000000000000000" pitchFamily="2" charset="2"/>
              </a:rPr>
              <a:t>immer</a:t>
            </a:r>
            <a:r>
              <a:rPr lang="de-DE" dirty="0">
                <a:sym typeface="Wingdings" panose="05000000000000000000" pitchFamily="2" charset="2"/>
              </a:rPr>
              <a:t> das (Verfahrens-)</a:t>
            </a:r>
            <a:r>
              <a:rPr lang="de-DE" b="1" dirty="0">
                <a:sym typeface="Wingdings" panose="05000000000000000000" pitchFamily="2" charset="2"/>
              </a:rPr>
              <a:t>Recht</a:t>
            </a:r>
            <a:r>
              <a:rPr lang="de-DE" dirty="0">
                <a:sym typeface="Wingdings" panose="05000000000000000000" pitchFamily="2" charset="2"/>
              </a:rPr>
              <a:t/>
            </a:r>
            <a:br>
              <a:rPr lang="de-DE" dirty="0"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			des Staates der Errichtung (</a:t>
            </a:r>
            <a:r>
              <a:rPr lang="de-DE" b="1" dirty="0">
                <a:sym typeface="Wingdings" panose="05000000000000000000" pitchFamily="2" charset="2"/>
              </a:rPr>
              <a:t>Spanien</a:t>
            </a:r>
            <a:r>
              <a:rPr lang="de-DE" dirty="0">
                <a:sym typeface="Wingdings" panose="05000000000000000000" pitchFamily="2" charset="2"/>
              </a:rPr>
              <a:t>)</a:t>
            </a:r>
            <a:endParaRPr lang="de-DE" dirty="0"/>
          </a:p>
          <a:p>
            <a:pPr defTabSz="896938">
              <a:tabLst>
                <a:tab pos="896938" algn="l"/>
                <a:tab pos="2601913" algn="l"/>
                <a:tab pos="2955925" algn="l"/>
                <a:tab pos="4127500" algn="l"/>
              </a:tabLst>
            </a:pPr>
            <a:r>
              <a:rPr lang="de-DE" dirty="0" smtClean="0"/>
              <a:t>	</a:t>
            </a:r>
            <a:r>
              <a:rPr lang="de-DE" b="1" dirty="0" smtClean="0"/>
              <a:t>Errichtungsstatut</a:t>
            </a:r>
            <a:r>
              <a:rPr lang="de-DE" dirty="0" smtClean="0"/>
              <a:t>	</a:t>
            </a:r>
            <a:r>
              <a:rPr lang="de-DE" dirty="0" smtClean="0">
                <a:sym typeface="Wingdings" panose="05000000000000000000" pitchFamily="2" charset="2"/>
              </a:rPr>
              <a:t>	materielle Wirksamkeit:</a:t>
            </a:r>
          </a:p>
          <a:p>
            <a:pPr defTabSz="896938">
              <a:tabLst>
                <a:tab pos="896938" algn="l"/>
                <a:tab pos="2601913" algn="l"/>
                <a:tab pos="2955925" algn="l"/>
                <a:tab pos="4127500" algn="l"/>
              </a:tabLst>
            </a:pPr>
            <a:r>
              <a:rPr lang="de-DE" dirty="0">
                <a:sym typeface="Wingdings" panose="05000000000000000000" pitchFamily="2" charset="2"/>
              </a:rPr>
              <a:t>	</a:t>
            </a:r>
            <a:r>
              <a:rPr lang="de-DE" dirty="0" smtClean="0">
                <a:sym typeface="Wingdings" panose="05000000000000000000" pitchFamily="2" charset="2"/>
              </a:rPr>
              <a:t>		Testierfähigkeit, Auslegung, Anfechtbarkeit etc.</a:t>
            </a:r>
            <a:endParaRPr lang="de-DE" dirty="0" smtClean="0"/>
          </a:p>
          <a:p>
            <a:pPr defTabSz="896938">
              <a:tabLst>
                <a:tab pos="896938" algn="l"/>
                <a:tab pos="2601913" algn="l"/>
                <a:tab pos="2955925" algn="l"/>
                <a:tab pos="4127500" algn="l"/>
              </a:tabLst>
            </a:pPr>
            <a:r>
              <a:rPr lang="de-DE" dirty="0"/>
              <a:t>	</a:t>
            </a:r>
            <a:r>
              <a:rPr lang="de-DE" b="1" dirty="0" smtClean="0"/>
              <a:t>Erbstatut</a:t>
            </a:r>
            <a:r>
              <a:rPr lang="de-DE" dirty="0" smtClean="0"/>
              <a:t>	</a:t>
            </a:r>
            <a:r>
              <a:rPr lang="de-DE" dirty="0" smtClean="0">
                <a:sym typeface="Wingdings" panose="05000000000000000000" pitchFamily="2" charset="2"/>
              </a:rPr>
              <a:t>	materielles Erbrecht (die „eigentlichen“ Regelungen)</a:t>
            </a:r>
            <a:endParaRPr lang="de-DE" dirty="0" smtClean="0"/>
          </a:p>
          <a:p>
            <a:pPr defTabSz="896938">
              <a:tabLst>
                <a:tab pos="896938" algn="l"/>
                <a:tab pos="2601913" algn="l"/>
                <a:tab pos="2955925" algn="l"/>
                <a:tab pos="4127500" algn="l"/>
              </a:tabLst>
            </a:pPr>
            <a:endParaRPr lang="de-DE" dirty="0"/>
          </a:p>
          <a:p>
            <a:pPr defTabSz="896938">
              <a:tabLst>
                <a:tab pos="896938" algn="l"/>
                <a:tab pos="2601913" algn="l"/>
                <a:tab pos="2955925" algn="l"/>
                <a:tab pos="4127500" algn="l"/>
              </a:tabLst>
            </a:pPr>
            <a:r>
              <a:rPr lang="de-DE" b="1" dirty="0" smtClean="0"/>
              <a:t>Rechtswahl (u.a. Art. 22 und 23 </a:t>
            </a:r>
            <a:r>
              <a:rPr lang="de-DE" b="1" dirty="0" err="1" smtClean="0"/>
              <a:t>EuErbVO</a:t>
            </a:r>
            <a:r>
              <a:rPr lang="de-DE" b="1" dirty="0" smtClean="0"/>
              <a:t>) </a:t>
            </a:r>
            <a:r>
              <a:rPr lang="de-DE" b="1" u="sng" dirty="0" smtClean="0"/>
              <a:t>unbedingt</a:t>
            </a:r>
            <a:r>
              <a:rPr lang="de-DE" b="1" dirty="0" smtClean="0"/>
              <a:t> erforderlich:</a:t>
            </a:r>
          </a:p>
          <a:p>
            <a:pPr defTabSz="896938">
              <a:tabLst>
                <a:tab pos="896938" algn="l"/>
                <a:tab pos="2601913" algn="l"/>
                <a:tab pos="2955925" algn="l"/>
                <a:tab pos="4127500" algn="l"/>
              </a:tabLst>
            </a:pPr>
            <a:endParaRPr lang="de-DE" sz="1050" dirty="0" smtClean="0"/>
          </a:p>
          <a:p>
            <a:pPr defTabSz="896938">
              <a:tabLst>
                <a:tab pos="896938" algn="l"/>
                <a:tab pos="2601913" algn="l"/>
                <a:tab pos="2955925" algn="l"/>
                <a:tab pos="4127500" algn="l"/>
              </a:tabLst>
            </a:pPr>
            <a:r>
              <a:rPr lang="de-DE" dirty="0"/>
              <a:t>	</a:t>
            </a:r>
            <a:r>
              <a:rPr lang="de-DE" dirty="0" smtClean="0">
                <a:sym typeface="Wingdings" panose="05000000000000000000" pitchFamily="2" charset="2"/>
              </a:rPr>
              <a:t> </a:t>
            </a:r>
            <a:r>
              <a:rPr lang="de-DE" dirty="0" smtClean="0"/>
              <a:t>Rechtswahl nur bezüglich </a:t>
            </a:r>
            <a:r>
              <a:rPr lang="de-DE" b="1" dirty="0" smtClean="0"/>
              <a:t>Errichtungsstatut</a:t>
            </a:r>
            <a:r>
              <a:rPr lang="de-DE" dirty="0" smtClean="0"/>
              <a:t> und </a:t>
            </a:r>
            <a:r>
              <a:rPr lang="de-DE" b="1" dirty="0" smtClean="0"/>
              <a:t>Erbstatut</a:t>
            </a:r>
            <a:r>
              <a:rPr lang="de-DE" dirty="0" smtClean="0"/>
              <a:t> möglich.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095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49694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/>
              <a:t>Keine Umsetzungsakte erforderlich</a:t>
            </a:r>
          </a:p>
          <a:p>
            <a:endParaRPr lang="de-DE" dirty="0" smtClean="0"/>
          </a:p>
          <a:p>
            <a:r>
              <a:rPr lang="de-DE" b="1" dirty="0"/>
              <a:t>Artikel </a:t>
            </a:r>
            <a:r>
              <a:rPr lang="de-DE" b="1" dirty="0" smtClean="0"/>
              <a:t>74 </a:t>
            </a:r>
            <a:r>
              <a:rPr lang="de-DE" b="1" dirty="0" err="1" smtClean="0"/>
              <a:t>EuErbVO</a:t>
            </a:r>
            <a:r>
              <a:rPr lang="de-DE" b="1" dirty="0" smtClean="0"/>
              <a:t> - Legalisation </a:t>
            </a:r>
            <a:r>
              <a:rPr lang="de-DE" b="1" dirty="0"/>
              <a:t>oder ähnliche </a:t>
            </a:r>
            <a:r>
              <a:rPr lang="de-DE" b="1" dirty="0" smtClean="0"/>
              <a:t>Förmlichkeiten</a:t>
            </a:r>
          </a:p>
          <a:p>
            <a:pPr algn="just"/>
            <a:r>
              <a:rPr lang="de-DE" sz="1600" dirty="0" smtClean="0"/>
              <a:t>Im </a:t>
            </a:r>
            <a:r>
              <a:rPr lang="de-DE" sz="1600" dirty="0"/>
              <a:t>Rahmen dieser Verordnung bedarf es hinsichtlich </a:t>
            </a:r>
            <a:r>
              <a:rPr lang="de-DE" sz="1600" dirty="0" smtClean="0"/>
              <a:t>Urkunden, die </a:t>
            </a:r>
            <a:r>
              <a:rPr lang="de-DE" sz="1600" dirty="0"/>
              <a:t>in einem Mitgliedstaat ausgestellt werden, weder der Legalisation </a:t>
            </a:r>
            <a:r>
              <a:rPr lang="de-DE" sz="1600" dirty="0" smtClean="0"/>
              <a:t>noch einer ähnlichen </a:t>
            </a:r>
            <a:r>
              <a:rPr lang="de-DE" sz="1600" dirty="0"/>
              <a:t>Förmlichkeit</a:t>
            </a:r>
            <a:r>
              <a:rPr lang="de-DE" sz="1600" dirty="0" smtClean="0"/>
              <a:t>.</a:t>
            </a:r>
          </a:p>
          <a:p>
            <a:pPr algn="just"/>
            <a:endParaRPr lang="de-DE" dirty="0"/>
          </a:p>
          <a:p>
            <a:pPr algn="just">
              <a:tabLst>
                <a:tab pos="1438275" algn="l"/>
              </a:tabLst>
            </a:pPr>
            <a:r>
              <a:rPr lang="de-DE" b="1" dirty="0" smtClean="0"/>
              <a:t>Achtung:	</a:t>
            </a:r>
            <a:r>
              <a:rPr lang="de-DE" dirty="0" smtClean="0"/>
              <a:t>„ </a:t>
            </a:r>
            <a:r>
              <a:rPr lang="de-DE" dirty="0"/>
              <a:t>Im Rahmen dieser </a:t>
            </a:r>
            <a:r>
              <a:rPr lang="de-DE" dirty="0" smtClean="0"/>
              <a:t>Verordnung […]“ bedeutet </a:t>
            </a:r>
            <a:r>
              <a:rPr lang="de-DE" b="1" dirty="0" smtClean="0"/>
              <a:t>erbrechtliche</a:t>
            </a:r>
            <a:r>
              <a:rPr lang="de-DE" dirty="0" smtClean="0"/>
              <a:t> Urkunden.</a:t>
            </a:r>
          </a:p>
          <a:p>
            <a:pPr algn="just"/>
            <a:endParaRPr lang="de-DE" dirty="0"/>
          </a:p>
          <a:p>
            <a:pPr algn="just">
              <a:tabLst>
                <a:tab pos="1438275" algn="l"/>
              </a:tabLst>
            </a:pPr>
            <a:r>
              <a:rPr lang="de-DE" b="1" dirty="0" smtClean="0"/>
              <a:t>Konsequenz:</a:t>
            </a:r>
            <a:r>
              <a:rPr lang="de-DE" dirty="0" smtClean="0"/>
              <a:t>	Keine Eheverträge und keine Personenstandsurkunden etc.</a:t>
            </a:r>
          </a:p>
          <a:p>
            <a:pPr algn="just">
              <a:tabLst>
                <a:tab pos="1438275" algn="l"/>
              </a:tabLst>
            </a:pPr>
            <a:endParaRPr lang="de-DE" dirty="0"/>
          </a:p>
          <a:p>
            <a:pPr algn="just">
              <a:tabLst>
                <a:tab pos="1438275" algn="l"/>
              </a:tabLst>
            </a:pPr>
            <a:r>
              <a:rPr lang="de-DE" b="1" dirty="0" smtClean="0"/>
              <a:t>Fazit:</a:t>
            </a:r>
            <a:r>
              <a:rPr lang="de-DE" dirty="0" smtClean="0"/>
              <a:t>	Erbrechtliche Urkunden bedürfen keiner Legalisation oder Apostille.</a:t>
            </a:r>
          </a:p>
          <a:p>
            <a:pPr algn="just">
              <a:tabLst>
                <a:tab pos="1438275" algn="l"/>
              </a:tabLst>
            </a:pPr>
            <a:endParaRPr lang="de-DE" dirty="0"/>
          </a:p>
          <a:p>
            <a:pPr algn="just">
              <a:tabLst>
                <a:tab pos="1438275" algn="l"/>
              </a:tabLst>
            </a:pPr>
            <a:r>
              <a:rPr lang="de-DE" b="1" dirty="0"/>
              <a:t>Artikel </a:t>
            </a:r>
            <a:r>
              <a:rPr lang="de-DE" b="1" dirty="0" smtClean="0"/>
              <a:t>59 </a:t>
            </a:r>
            <a:r>
              <a:rPr lang="de-DE" b="1" dirty="0" err="1"/>
              <a:t>EuErbVO</a:t>
            </a:r>
            <a:r>
              <a:rPr lang="de-DE" b="1" dirty="0" smtClean="0"/>
              <a:t> - Annahme </a:t>
            </a:r>
            <a:r>
              <a:rPr lang="de-DE" b="1" dirty="0"/>
              <a:t>öffentlicher Urkunden</a:t>
            </a:r>
          </a:p>
          <a:p>
            <a:pPr algn="just">
              <a:tabLst>
                <a:tab pos="1438275" algn="l"/>
              </a:tabLst>
            </a:pPr>
            <a:r>
              <a:rPr lang="de-DE" sz="1600" dirty="0"/>
              <a:t>(1) Eine in einem Mitgliedstaat errichtete öffentliche </a:t>
            </a:r>
            <a:r>
              <a:rPr lang="de-DE" sz="1600" dirty="0" smtClean="0"/>
              <a:t>Urkunde hat </a:t>
            </a:r>
            <a:r>
              <a:rPr lang="de-DE" sz="1600" dirty="0"/>
              <a:t>in einem anderen Mitgliedstaat die gleiche formelle Beweiskraft wie im Ursprungsmitgliedstaat oder die damit am </a:t>
            </a:r>
            <a:r>
              <a:rPr lang="de-DE" sz="1600" dirty="0" smtClean="0"/>
              <a:t>ehesten vergleichbare </a:t>
            </a:r>
            <a:r>
              <a:rPr lang="de-DE" sz="1600" dirty="0"/>
              <a:t>Wirkung, sofern dies der öffentlichen </a:t>
            </a:r>
            <a:r>
              <a:rPr lang="de-DE" sz="1600" dirty="0" smtClean="0"/>
              <a:t>Ordnung (</a:t>
            </a:r>
            <a:r>
              <a:rPr lang="de-DE" sz="1600" dirty="0"/>
              <a:t>ordre </a:t>
            </a:r>
            <a:r>
              <a:rPr lang="de-DE" sz="1600" dirty="0" err="1"/>
              <a:t>public</a:t>
            </a:r>
            <a:r>
              <a:rPr lang="de-DE" sz="1600" dirty="0"/>
              <a:t>) des betreffenden Mitgliedstaats nicht </a:t>
            </a:r>
            <a:r>
              <a:rPr lang="de-DE" sz="1600" dirty="0" smtClean="0"/>
              <a:t>offensichtlich widersprechen </a:t>
            </a:r>
            <a:r>
              <a:rPr lang="de-DE" sz="1600" dirty="0"/>
              <a:t>würde</a:t>
            </a:r>
            <a:r>
              <a:rPr lang="de-DE" sz="1600" dirty="0" smtClean="0"/>
              <a:t>. […]</a:t>
            </a:r>
          </a:p>
          <a:p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39560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Larissa">
  <a:themeElements>
    <a:clrScheme name="Benutzerdefiniert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350</Words>
  <Application>Microsoft Office PowerPoint</Application>
  <PresentationFormat>Bildschirmpräsentation (4:3)</PresentationFormat>
  <Paragraphs>107</Paragraphs>
  <Slides>10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Wingdings</vt:lpstr>
      <vt:lpstr>Larissa</vt:lpstr>
      <vt:lpstr>Acrobat Document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M57</dc:creator>
  <cp:lastModifiedBy>Jens Wolff</cp:lastModifiedBy>
  <cp:revision>270</cp:revision>
  <dcterms:created xsi:type="dcterms:W3CDTF">2018-02-19T14:03:12Z</dcterms:created>
  <dcterms:modified xsi:type="dcterms:W3CDTF">2019-10-28T11:24:52Z</dcterms:modified>
  <cp:contentStatus>Endgültig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